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11"/>
  </p:handoutMasterIdLst>
  <p:sldIdLst>
    <p:sldId id="256" r:id="rId2"/>
    <p:sldId id="257" r:id="rId3"/>
    <p:sldId id="258" r:id="rId4"/>
    <p:sldId id="259" r:id="rId5"/>
    <p:sldId id="261" r:id="rId6"/>
    <p:sldId id="260" r:id="rId7"/>
    <p:sldId id="262" r:id="rId8"/>
    <p:sldId id="263"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1109"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45DC4C-4F87-4BB2-B52A-3AA4BD77CC71}" type="datetimeFigureOut">
              <a:rPr lang="en-US" smtClean="0"/>
              <a:pPr/>
              <a:t>4/8/2014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DA9381A-9D2A-45CB-974C-8D1A1DEE214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135E9FE-251F-4D01-A443-1406C60B8302}"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35E9FE-251F-4D01-A443-1406C60B8302}"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135E9FE-251F-4D01-A443-1406C60B8302}"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35E9FE-251F-4D01-A443-1406C60B830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5CAC132-071B-4B35-8E31-32B132494ADB}" type="datetimeFigureOut">
              <a:rPr lang="en-US" smtClean="0"/>
              <a:pPr/>
              <a:t>4/8/2014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35E9FE-251F-4D01-A443-1406C60B8302}"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CAC132-071B-4B35-8E31-32B132494ADB}" type="datetimeFigureOut">
              <a:rPr lang="en-US" smtClean="0"/>
              <a:pPr/>
              <a:t>4/8/2014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135E9FE-251F-4D01-A443-1406C60B8302}"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dirty="0" smtClean="0"/>
              <a:t>Recreational Use Attainability Analysis for San Miguel Creek </a:t>
            </a:r>
            <a:endParaRPr lang="en-US" dirty="0"/>
          </a:p>
        </p:txBody>
      </p:sp>
      <p:sp>
        <p:nvSpPr>
          <p:cNvPr id="3" name="Subtitle 2"/>
          <p:cNvSpPr>
            <a:spLocks noGrp="1"/>
          </p:cNvSpPr>
          <p:nvPr>
            <p:ph type="subTitle" idx="1"/>
          </p:nvPr>
        </p:nvSpPr>
        <p:spPr>
          <a:xfrm>
            <a:off x="1219200" y="2819400"/>
            <a:ext cx="6560234" cy="1752600"/>
          </a:xfrm>
        </p:spPr>
        <p:txBody>
          <a:bodyPr>
            <a:normAutofit fontScale="85000" lnSpcReduction="20000"/>
          </a:bodyPr>
          <a:lstStyle/>
          <a:p>
            <a:pPr algn="ctr"/>
            <a:r>
              <a:rPr lang="en-US" dirty="0" smtClean="0"/>
              <a:t>Project Goals and Purpose</a:t>
            </a:r>
          </a:p>
          <a:p>
            <a:pPr algn="ctr"/>
            <a:r>
              <a:rPr lang="en-US" dirty="0" smtClean="0"/>
              <a:t>Wesley Gibson</a:t>
            </a:r>
          </a:p>
          <a:p>
            <a:pPr algn="ctr"/>
            <a:endParaRPr lang="en-US" dirty="0" smtClean="0"/>
          </a:p>
          <a:p>
            <a:pPr algn="ctr"/>
            <a:r>
              <a:rPr lang="en-US" dirty="0" smtClean="0"/>
              <a:t>April 10, 2014</a:t>
            </a:r>
          </a:p>
          <a:p>
            <a:pPr algn="ctr"/>
            <a:r>
              <a:rPr lang="en-US" dirty="0" smtClean="0"/>
              <a:t>Pearsall, Texas</a:t>
            </a:r>
          </a:p>
          <a:p>
            <a:endParaRPr lang="en-US" dirty="0"/>
          </a:p>
        </p:txBody>
      </p:sp>
      <p:pic>
        <p:nvPicPr>
          <p:cNvPr id="1027" name="Picture 3" descr="S:\Logos-TSSWCB\logo clr.png"/>
          <p:cNvPicPr>
            <a:picLocks noChangeAspect="1" noChangeArrowheads="1"/>
          </p:cNvPicPr>
          <p:nvPr/>
        </p:nvPicPr>
        <p:blipFill>
          <a:blip r:embed="rId2" cstate="print"/>
          <a:srcRect/>
          <a:stretch>
            <a:fillRect/>
          </a:stretch>
        </p:blipFill>
        <p:spPr bwMode="auto">
          <a:xfrm>
            <a:off x="3657600" y="4724400"/>
            <a:ext cx="2020657" cy="172990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Project Partners </a:t>
            </a:r>
            <a:endParaRPr lang="en-US" dirty="0"/>
          </a:p>
        </p:txBody>
      </p:sp>
      <p:sp>
        <p:nvSpPr>
          <p:cNvPr id="3" name="Content Placeholder 2"/>
          <p:cNvSpPr>
            <a:spLocks noGrp="1"/>
          </p:cNvSpPr>
          <p:nvPr>
            <p:ph idx="1"/>
          </p:nvPr>
        </p:nvSpPr>
        <p:spPr>
          <a:xfrm>
            <a:off x="1143000" y="1646237"/>
            <a:ext cx="7543800" cy="2697163"/>
          </a:xfrm>
        </p:spPr>
        <p:txBody>
          <a:bodyPr/>
          <a:lstStyle/>
          <a:p>
            <a:r>
              <a:rPr lang="en-US" dirty="0" smtClean="0"/>
              <a:t>Texas State Soil and Water Conservation Board (TSSWCB)</a:t>
            </a:r>
          </a:p>
          <a:p>
            <a:r>
              <a:rPr lang="en-US" dirty="0" smtClean="0"/>
              <a:t>Nueces River Authority (NRA)</a:t>
            </a:r>
            <a:endParaRPr lang="en-US" dirty="0"/>
          </a:p>
        </p:txBody>
      </p:sp>
      <p:sp>
        <p:nvSpPr>
          <p:cNvPr id="4" name="TextBox 3"/>
          <p:cNvSpPr txBox="1"/>
          <p:nvPr/>
        </p:nvSpPr>
        <p:spPr>
          <a:xfrm>
            <a:off x="4267200" y="6248400"/>
            <a:ext cx="364202" cy="369332"/>
          </a:xfrm>
          <a:prstGeom prst="rect">
            <a:avLst/>
          </a:prstGeom>
          <a:noFill/>
        </p:spPr>
        <p:txBody>
          <a:bodyPr wrap="none" rtlCol="0">
            <a:spAutoFit/>
          </a:bodyPr>
          <a:lstStyle/>
          <a:p>
            <a:r>
              <a:rPr lang="en-US" dirty="0" smtClean="0"/>
              <a:t> 1</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Texas State Soil and Water Conservation Board </a:t>
            </a:r>
            <a:endParaRPr lang="en-US" dirty="0"/>
          </a:p>
        </p:txBody>
      </p:sp>
      <p:sp>
        <p:nvSpPr>
          <p:cNvPr id="3" name="Content Placeholder 2"/>
          <p:cNvSpPr>
            <a:spLocks noGrp="1"/>
          </p:cNvSpPr>
          <p:nvPr>
            <p:ph idx="1"/>
          </p:nvPr>
        </p:nvSpPr>
        <p:spPr/>
        <p:txBody>
          <a:bodyPr>
            <a:normAutofit/>
          </a:bodyPr>
          <a:lstStyle/>
          <a:p>
            <a:r>
              <a:rPr lang="en-US" dirty="0" smtClean="0"/>
              <a:t>Project Oversight</a:t>
            </a:r>
          </a:p>
          <a:p>
            <a:r>
              <a:rPr lang="en-US" dirty="0" smtClean="0"/>
              <a:t>Management of all project activities </a:t>
            </a:r>
          </a:p>
          <a:p>
            <a:r>
              <a:rPr lang="en-US" dirty="0" smtClean="0"/>
              <a:t>Ensure coordination of activities between project partners</a:t>
            </a:r>
          </a:p>
          <a:p>
            <a:r>
              <a:rPr lang="en-US" dirty="0" smtClean="0"/>
              <a:t>Provide funding to conduct project</a:t>
            </a:r>
          </a:p>
        </p:txBody>
      </p:sp>
      <p:sp>
        <p:nvSpPr>
          <p:cNvPr id="5" name="TextBox 4"/>
          <p:cNvSpPr txBox="1"/>
          <p:nvPr/>
        </p:nvSpPr>
        <p:spPr>
          <a:xfrm>
            <a:off x="4038600" y="6324600"/>
            <a:ext cx="428322" cy="369332"/>
          </a:xfrm>
          <a:prstGeom prst="rect">
            <a:avLst/>
          </a:prstGeom>
          <a:noFill/>
        </p:spPr>
        <p:txBody>
          <a:bodyPr wrap="none" rtlCol="0">
            <a:spAutoFit/>
          </a:bodyPr>
          <a:lstStyle/>
          <a:p>
            <a:r>
              <a:rPr lang="en-US" dirty="0" smtClean="0"/>
              <a:t>  2</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Nueces River Authority </a:t>
            </a:r>
            <a:endParaRPr lang="en-US" dirty="0"/>
          </a:p>
        </p:txBody>
      </p:sp>
      <p:sp>
        <p:nvSpPr>
          <p:cNvPr id="3" name="Content Placeholder 2"/>
          <p:cNvSpPr>
            <a:spLocks noGrp="1"/>
          </p:cNvSpPr>
          <p:nvPr>
            <p:ph idx="1"/>
          </p:nvPr>
        </p:nvSpPr>
        <p:spPr>
          <a:xfrm>
            <a:off x="1219200" y="1646237"/>
            <a:ext cx="7467600" cy="3382963"/>
          </a:xfrm>
        </p:spPr>
        <p:txBody>
          <a:bodyPr>
            <a:normAutofit fontScale="85000" lnSpcReduction="20000"/>
          </a:bodyPr>
          <a:lstStyle/>
          <a:p>
            <a:r>
              <a:rPr lang="en-US" dirty="0" smtClean="0"/>
              <a:t>Responsible for project administration 	</a:t>
            </a:r>
          </a:p>
          <a:p>
            <a:r>
              <a:rPr lang="en-US" dirty="0" smtClean="0"/>
              <a:t>Coordinate public meetings and coordinate with local stakeholders to ensure communication and collaboration.  </a:t>
            </a:r>
          </a:p>
          <a:p>
            <a:r>
              <a:rPr lang="en-US" dirty="0" smtClean="0"/>
              <a:t>Perform surveys for RUAA, collected information and geographic information system (GIS) data, and write a technical report. 	</a:t>
            </a:r>
          </a:p>
          <a:p>
            <a:r>
              <a:rPr lang="en-US" dirty="0" smtClean="0"/>
              <a:t>Develop and maintain relationships with landowners and stakeholders</a:t>
            </a:r>
          </a:p>
          <a:p>
            <a:endParaRPr lang="en-US" dirty="0" smtClean="0"/>
          </a:p>
          <a:p>
            <a:endParaRPr lang="en-US" dirty="0" smtClean="0"/>
          </a:p>
          <a:p>
            <a:endParaRPr lang="en-US" dirty="0" smtClean="0"/>
          </a:p>
          <a:p>
            <a:endParaRPr lang="en-US" dirty="0" smtClean="0"/>
          </a:p>
        </p:txBody>
      </p:sp>
      <p:pic>
        <p:nvPicPr>
          <p:cNvPr id="2051" name="Picture 3"/>
          <p:cNvPicPr>
            <a:picLocks noChangeAspect="1" noChangeArrowheads="1"/>
          </p:cNvPicPr>
          <p:nvPr/>
        </p:nvPicPr>
        <p:blipFill>
          <a:blip r:embed="rId2" cstate="print"/>
          <a:srcRect/>
          <a:stretch>
            <a:fillRect/>
          </a:stretch>
        </p:blipFill>
        <p:spPr bwMode="auto">
          <a:xfrm>
            <a:off x="1524000" y="5410200"/>
            <a:ext cx="6350000" cy="635000"/>
          </a:xfrm>
          <a:prstGeom prst="rect">
            <a:avLst/>
          </a:prstGeom>
          <a:noFill/>
          <a:ln w="9525">
            <a:noFill/>
            <a:miter lim="800000"/>
            <a:headEnd/>
            <a:tailEnd/>
          </a:ln>
        </p:spPr>
      </p:pic>
      <p:sp>
        <p:nvSpPr>
          <p:cNvPr id="6" name="TextBox 5"/>
          <p:cNvSpPr txBox="1"/>
          <p:nvPr/>
        </p:nvSpPr>
        <p:spPr>
          <a:xfrm>
            <a:off x="3962400" y="6400800"/>
            <a:ext cx="492443" cy="369332"/>
          </a:xfrm>
          <a:prstGeom prst="rect">
            <a:avLst/>
          </a:prstGeom>
          <a:noFill/>
        </p:spPr>
        <p:txBody>
          <a:bodyPr wrap="none" rtlCol="0">
            <a:spAutoFit/>
          </a:bodyPr>
          <a:lstStyle/>
          <a:p>
            <a:r>
              <a:rPr lang="en-US" dirty="0" smtClean="0"/>
              <a:t>   3</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 is a Stakeholder</a:t>
            </a:r>
            <a:endParaRPr lang="en-US" dirty="0"/>
          </a:p>
        </p:txBody>
      </p:sp>
      <p:sp>
        <p:nvSpPr>
          <p:cNvPr id="3" name="Content Placeholder 2"/>
          <p:cNvSpPr>
            <a:spLocks noGrp="1"/>
          </p:cNvSpPr>
          <p:nvPr>
            <p:ph idx="1"/>
          </p:nvPr>
        </p:nvSpPr>
        <p:spPr/>
        <p:txBody>
          <a:bodyPr/>
          <a:lstStyle/>
          <a:p>
            <a:r>
              <a:rPr lang="en-US" dirty="0" smtClean="0"/>
              <a:t>Landowners</a:t>
            </a:r>
          </a:p>
          <a:p>
            <a:r>
              <a:rPr lang="en-US" dirty="0" smtClean="0"/>
              <a:t>Citizens </a:t>
            </a:r>
          </a:p>
          <a:p>
            <a:r>
              <a:rPr lang="en-US" dirty="0" smtClean="0"/>
              <a:t>Citizen Groups </a:t>
            </a:r>
          </a:p>
          <a:p>
            <a:r>
              <a:rPr lang="en-US" dirty="0" smtClean="0"/>
              <a:t>Local Representatives</a:t>
            </a:r>
          </a:p>
          <a:p>
            <a:r>
              <a:rPr lang="en-US" dirty="0" smtClean="0"/>
              <a:t>Local Governmental entities (cites, counties, Soil and Water Conservation Districts)</a:t>
            </a:r>
          </a:p>
          <a:p>
            <a:r>
              <a:rPr lang="en-US" dirty="0" smtClean="0"/>
              <a:t>Non-Governmental Organizations </a:t>
            </a:r>
            <a:endParaRPr lang="en-US" dirty="0"/>
          </a:p>
        </p:txBody>
      </p:sp>
      <p:sp>
        <p:nvSpPr>
          <p:cNvPr id="4" name="TextBox 3"/>
          <p:cNvSpPr txBox="1"/>
          <p:nvPr/>
        </p:nvSpPr>
        <p:spPr>
          <a:xfrm>
            <a:off x="4419600" y="6400800"/>
            <a:ext cx="364202" cy="369332"/>
          </a:xfrm>
          <a:prstGeom prst="rect">
            <a:avLst/>
          </a:prstGeom>
          <a:noFill/>
        </p:spPr>
        <p:txBody>
          <a:bodyPr wrap="none" rtlCol="0">
            <a:spAutoFit/>
          </a:bodyPr>
          <a:lstStyle/>
          <a:p>
            <a:r>
              <a:rPr lang="en-US" dirty="0" smtClean="0"/>
              <a:t> 5</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Importance of Being a Stakeholder</a:t>
            </a:r>
            <a:endParaRPr lang="en-US" dirty="0"/>
          </a:p>
        </p:txBody>
      </p:sp>
      <p:sp>
        <p:nvSpPr>
          <p:cNvPr id="3" name="Content Placeholder 2"/>
          <p:cNvSpPr>
            <a:spLocks noGrp="1"/>
          </p:cNvSpPr>
          <p:nvPr>
            <p:ph idx="1"/>
          </p:nvPr>
        </p:nvSpPr>
        <p:spPr/>
        <p:txBody>
          <a:bodyPr/>
          <a:lstStyle/>
          <a:p>
            <a:r>
              <a:rPr lang="en-US" dirty="0" smtClean="0"/>
              <a:t>Stakeholders are those who make and implement decisions, those who are affected by the decisions made, and those who participate in the implementation planning process</a:t>
            </a:r>
          </a:p>
          <a:p>
            <a:endParaRPr lang="en-US" dirty="0"/>
          </a:p>
        </p:txBody>
      </p:sp>
      <p:sp>
        <p:nvSpPr>
          <p:cNvPr id="4" name="TextBox 3"/>
          <p:cNvSpPr txBox="1"/>
          <p:nvPr/>
        </p:nvSpPr>
        <p:spPr>
          <a:xfrm>
            <a:off x="4419600" y="6400800"/>
            <a:ext cx="364202" cy="369332"/>
          </a:xfrm>
          <a:prstGeom prst="rect">
            <a:avLst/>
          </a:prstGeom>
          <a:noFill/>
        </p:spPr>
        <p:txBody>
          <a:bodyPr wrap="none" rtlCol="0">
            <a:spAutoFit/>
          </a:bodyPr>
          <a:lstStyle/>
          <a:p>
            <a:r>
              <a:rPr lang="en-US" dirty="0" smtClean="0"/>
              <a:t> 4</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are we here?</a:t>
            </a:r>
            <a:endParaRPr lang="en-US" dirty="0"/>
          </a:p>
        </p:txBody>
      </p:sp>
      <p:sp>
        <p:nvSpPr>
          <p:cNvPr id="3" name="Content Placeholder 2"/>
          <p:cNvSpPr>
            <a:spLocks noGrp="1"/>
          </p:cNvSpPr>
          <p:nvPr>
            <p:ph idx="1"/>
          </p:nvPr>
        </p:nvSpPr>
        <p:spPr/>
        <p:txBody>
          <a:bodyPr/>
          <a:lstStyle/>
          <a:p>
            <a:r>
              <a:rPr lang="en-US" dirty="0" smtClean="0"/>
              <a:t>Bacteria Impairment </a:t>
            </a:r>
          </a:p>
          <a:p>
            <a:pPr lvl="1"/>
            <a:r>
              <a:rPr lang="en-US" dirty="0" smtClean="0"/>
              <a:t>Currently the San Miguel Creek Segment 2108 is not meeting it’s water quality standard for Bacteria and therefore requires action to meet the standards that are set by the State and EPA. </a:t>
            </a:r>
            <a:endParaRPr lang="en-US" dirty="0"/>
          </a:p>
        </p:txBody>
      </p:sp>
      <p:sp>
        <p:nvSpPr>
          <p:cNvPr id="4" name="TextBox 3"/>
          <p:cNvSpPr txBox="1"/>
          <p:nvPr/>
        </p:nvSpPr>
        <p:spPr>
          <a:xfrm>
            <a:off x="4419600" y="6400800"/>
            <a:ext cx="364202" cy="369332"/>
          </a:xfrm>
          <a:prstGeom prst="rect">
            <a:avLst/>
          </a:prstGeom>
          <a:noFill/>
        </p:spPr>
        <p:txBody>
          <a:bodyPr wrap="none" rtlCol="0">
            <a:spAutoFit/>
          </a:bodyPr>
          <a:lstStyle/>
          <a:p>
            <a:r>
              <a:rPr lang="en-US" dirty="0" smtClean="0"/>
              <a:t> 6</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Time Frame &amp; Milestones</a:t>
            </a:r>
            <a:endParaRPr lang="en-US" dirty="0"/>
          </a:p>
        </p:txBody>
      </p:sp>
      <p:sp>
        <p:nvSpPr>
          <p:cNvPr id="3" name="Content Placeholder 2"/>
          <p:cNvSpPr>
            <a:spLocks noGrp="1"/>
          </p:cNvSpPr>
          <p:nvPr>
            <p:ph idx="1"/>
          </p:nvPr>
        </p:nvSpPr>
        <p:spPr/>
        <p:txBody>
          <a:bodyPr/>
          <a:lstStyle/>
          <a:p>
            <a:r>
              <a:rPr lang="en-US" dirty="0" smtClean="0"/>
              <a:t>November 1, 2013</a:t>
            </a:r>
          </a:p>
          <a:p>
            <a:pPr lvl="1"/>
            <a:r>
              <a:rPr lang="en-US" dirty="0" smtClean="0"/>
              <a:t>Project start date, Contract initiated </a:t>
            </a:r>
          </a:p>
          <a:p>
            <a:r>
              <a:rPr lang="en-US" dirty="0" smtClean="0"/>
              <a:t>November 2013-October 31, 2015</a:t>
            </a:r>
          </a:p>
          <a:p>
            <a:pPr lvl="1"/>
            <a:r>
              <a:rPr lang="en-US" dirty="0" smtClean="0"/>
              <a:t>Public Meeting- April 10, 2014</a:t>
            </a:r>
          </a:p>
          <a:p>
            <a:pPr lvl="1"/>
            <a:r>
              <a:rPr lang="en-US" dirty="0" smtClean="0"/>
              <a:t>RUAA Field Surveys (Summer)</a:t>
            </a:r>
          </a:p>
          <a:p>
            <a:pPr lvl="1"/>
            <a:r>
              <a:rPr lang="en-US" dirty="0" smtClean="0"/>
              <a:t>Public Meetings to Update on Progress</a:t>
            </a:r>
          </a:p>
          <a:p>
            <a:pPr lvl="1"/>
            <a:r>
              <a:rPr lang="en-US" dirty="0" smtClean="0"/>
              <a:t>Comment period for Final Technical Reports</a:t>
            </a:r>
            <a:endParaRPr lang="en-US" dirty="0"/>
          </a:p>
        </p:txBody>
      </p:sp>
      <p:sp>
        <p:nvSpPr>
          <p:cNvPr id="4" name="TextBox 3"/>
          <p:cNvSpPr txBox="1"/>
          <p:nvPr/>
        </p:nvSpPr>
        <p:spPr>
          <a:xfrm>
            <a:off x="4419600" y="6400800"/>
            <a:ext cx="364202" cy="369332"/>
          </a:xfrm>
          <a:prstGeom prst="rect">
            <a:avLst/>
          </a:prstGeom>
          <a:noFill/>
        </p:spPr>
        <p:txBody>
          <a:bodyPr wrap="none" rtlCol="0">
            <a:spAutoFit/>
          </a:bodyPr>
          <a:lstStyle/>
          <a:p>
            <a:r>
              <a:rPr lang="en-US" dirty="0" smtClean="0"/>
              <a:t> 7</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t>Wesley Gibson</a:t>
            </a:r>
            <a:br>
              <a:rPr lang="en-US" sz="4400" dirty="0" smtClean="0"/>
            </a:br>
            <a:r>
              <a:rPr lang="en-US" sz="4400" dirty="0" smtClean="0"/>
              <a:t>Project Manager</a:t>
            </a:r>
            <a:endParaRPr lang="en-US" dirty="0"/>
          </a:p>
        </p:txBody>
      </p:sp>
      <p:sp>
        <p:nvSpPr>
          <p:cNvPr id="3" name="Content Placeholder 2"/>
          <p:cNvSpPr>
            <a:spLocks noGrp="1"/>
          </p:cNvSpPr>
          <p:nvPr>
            <p:ph idx="1"/>
          </p:nvPr>
        </p:nvSpPr>
        <p:spPr/>
        <p:txBody>
          <a:bodyPr>
            <a:normAutofit fontScale="62500" lnSpcReduction="20000"/>
          </a:bodyPr>
          <a:lstStyle/>
          <a:p>
            <a:pPr algn="ctr">
              <a:buNone/>
            </a:pPr>
            <a:r>
              <a:rPr lang="en-US" dirty="0" smtClean="0"/>
              <a:t/>
            </a:r>
            <a:br>
              <a:rPr lang="en-US" dirty="0" smtClean="0"/>
            </a:br>
            <a:r>
              <a:rPr lang="en-US" sz="3600" dirty="0" smtClean="0"/>
              <a:t>Texas State Soil and Water Conservation Board </a:t>
            </a:r>
            <a:br>
              <a:rPr lang="en-US" sz="3600" dirty="0" smtClean="0"/>
            </a:br>
            <a:r>
              <a:rPr lang="en-US" sz="3600" dirty="0" smtClean="0"/>
              <a:t>Statewide Resource Management Group</a:t>
            </a:r>
            <a:br>
              <a:rPr lang="en-US" sz="3600" dirty="0" smtClean="0"/>
            </a:br>
            <a:r>
              <a:rPr lang="en-US" dirty="0" smtClean="0"/>
              <a:t/>
            </a:r>
            <a:br>
              <a:rPr lang="en-US" dirty="0" smtClean="0"/>
            </a:br>
            <a:r>
              <a:rPr lang="en-US" sz="3600" dirty="0" smtClean="0"/>
              <a:t>P O Box 658 </a:t>
            </a:r>
            <a:br>
              <a:rPr lang="en-US" sz="3600" dirty="0" smtClean="0"/>
            </a:br>
            <a:r>
              <a:rPr lang="en-US" sz="3600" dirty="0" smtClean="0"/>
              <a:t>Temple, TX 76503</a:t>
            </a:r>
          </a:p>
          <a:p>
            <a:pPr algn="ctr">
              <a:buNone/>
            </a:pPr>
            <a:r>
              <a:rPr lang="en-US" sz="3600" dirty="0" smtClean="0"/>
              <a:t/>
            </a:r>
            <a:br>
              <a:rPr lang="en-US" sz="3600" dirty="0" smtClean="0"/>
            </a:br>
            <a:r>
              <a:rPr lang="en-US" sz="3600" dirty="0" smtClean="0"/>
              <a:t>Cell</a:t>
            </a:r>
            <a:r>
              <a:rPr lang="en-US" sz="3600" dirty="0" smtClean="0">
                <a:sym typeface="Wingdings" pitchFamily="2" charset="2"/>
              </a:rPr>
              <a:t>: (254) 228-6290 </a:t>
            </a:r>
          </a:p>
          <a:p>
            <a:pPr algn="ctr">
              <a:buNone/>
            </a:pPr>
            <a:r>
              <a:rPr lang="en-US" sz="3600" dirty="0" smtClean="0"/>
              <a:t/>
            </a:r>
            <a:br>
              <a:rPr lang="en-US" sz="3600" dirty="0" smtClean="0"/>
            </a:br>
            <a:r>
              <a:rPr lang="en-US" sz="3100" dirty="0" smtClean="0"/>
              <a:t>wgibson@tsswcb.texas.gov</a:t>
            </a:r>
            <a:r>
              <a:rPr lang="en-US" sz="3600" dirty="0" smtClean="0"/>
              <a:t/>
            </a:r>
            <a:br>
              <a:rPr lang="en-US" sz="3600" dirty="0" smtClean="0"/>
            </a:br>
            <a:r>
              <a:rPr lang="en-US" dirty="0" smtClean="0"/>
              <a:t>http://www.tsswcb.texas.gov</a:t>
            </a:r>
          </a:p>
          <a:p>
            <a:pPr algn="ctr">
              <a:buNone/>
            </a:pPr>
            <a:endParaRPr lang="en-US" dirty="0" smtClean="0"/>
          </a:p>
          <a:p>
            <a:pPr algn="ctr">
              <a:buNone/>
            </a:pPr>
            <a:r>
              <a:rPr lang="en-US" dirty="0" smtClean="0"/>
              <a:t/>
            </a:r>
            <a:br>
              <a:rPr lang="en-US" dirty="0" smtClean="0"/>
            </a:br>
            <a:r>
              <a:rPr lang="en-US" i="1" dirty="0" smtClean="0"/>
              <a:t>Authorization for use or reproduction of any original material</a:t>
            </a:r>
            <a:br>
              <a:rPr lang="en-US" i="1" dirty="0" smtClean="0"/>
            </a:br>
            <a:r>
              <a:rPr lang="en-US" i="1" dirty="0" smtClean="0"/>
              <a:t>contained in this presentation is freely granted. </a:t>
            </a:r>
            <a:br>
              <a:rPr lang="en-US" i="1" dirty="0" smtClean="0"/>
            </a:br>
            <a:r>
              <a:rPr lang="en-US" i="1" dirty="0" smtClean="0"/>
              <a:t>TSSWCB would appreciate acknowledgement.</a:t>
            </a:r>
            <a:endParaRPr lang="en-US" dirty="0"/>
          </a:p>
        </p:txBody>
      </p:sp>
      <p:sp>
        <p:nvSpPr>
          <p:cNvPr id="4" name="TextBox 3"/>
          <p:cNvSpPr txBox="1"/>
          <p:nvPr/>
        </p:nvSpPr>
        <p:spPr>
          <a:xfrm>
            <a:off x="4419600" y="6400800"/>
            <a:ext cx="428322" cy="369332"/>
          </a:xfrm>
          <a:prstGeom prst="rect">
            <a:avLst/>
          </a:prstGeom>
          <a:noFill/>
        </p:spPr>
        <p:txBody>
          <a:bodyPr wrap="none" rtlCol="0">
            <a:spAutoFit/>
          </a:bodyPr>
          <a:lstStyle/>
          <a:p>
            <a:r>
              <a:rPr lang="en-US" dirty="0" smtClean="0"/>
              <a:t>  8</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736</TotalTime>
  <Words>231</Words>
  <Application>Microsoft Office PowerPoint</Application>
  <PresentationFormat>On-screen Show (4:3)</PresentationFormat>
  <Paragraphs>55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Recreational Use Attainability Analysis for San Miguel Creek </vt:lpstr>
      <vt:lpstr>Project Partners </vt:lpstr>
      <vt:lpstr>Texas State Soil and Water Conservation Board </vt:lpstr>
      <vt:lpstr>Nueces River Authority </vt:lpstr>
      <vt:lpstr>Who is a Stakeholder</vt:lpstr>
      <vt:lpstr>Importance of Being a Stakeholder</vt:lpstr>
      <vt:lpstr>Why are we here?</vt:lpstr>
      <vt:lpstr>Time Frame &amp; Milestones</vt:lpstr>
      <vt:lpstr>Wesley Gibson Project Manager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jlloyd</dc:creator>
  <cp:lastModifiedBy>Wesley Gibson</cp:lastModifiedBy>
  <cp:revision>55</cp:revision>
  <dcterms:created xsi:type="dcterms:W3CDTF">2012-05-16T19:48:52Z</dcterms:created>
  <dcterms:modified xsi:type="dcterms:W3CDTF">2014-04-08T17:23:14Z</dcterms:modified>
</cp:coreProperties>
</file>