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6" r:id="rId2"/>
    <p:sldId id="283" r:id="rId3"/>
    <p:sldId id="287" r:id="rId4"/>
    <p:sldId id="284" r:id="rId5"/>
    <p:sldId id="288" r:id="rId6"/>
    <p:sldId id="285" r:id="rId7"/>
    <p:sldId id="258" r:id="rId8"/>
    <p:sldId id="286" r:id="rId9"/>
    <p:sldId id="289" r:id="rId10"/>
    <p:sldId id="290" r:id="rId11"/>
    <p:sldId id="294" r:id="rId12"/>
    <p:sldId id="298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99" r:id="rId22"/>
    <p:sldId id="300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esley Gibson" initials="WG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9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4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2748B-3518-4E30-86A2-B36982BA88BF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0CC78-841D-4F27-AF99-263255211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fill out an interview form please visit the following website: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E181D-D6EE-4522-9E2D-2E506694718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4F6A1-E103-4451-80CE-A72833C5942E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2769B-53E9-48B3-B107-2C00373FB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1.jpeg"/><Relationship Id="rId4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ueces-ra.org/SMC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wgibson@tsswcb.texas.gov" TargetMode="Externa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1.bin"/><Relationship Id="rId5" Type="http://schemas.openxmlformats.org/officeDocument/2006/relationships/hyperlink" Target="mailto:ssugarek@nueces-ra.org" TargetMode="External"/><Relationship Id="rId4" Type="http://schemas.openxmlformats.org/officeDocument/2006/relationships/hyperlink" Target="mailto:rfreund@nueces-ra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2954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latin typeface="Arial" pitchFamily="34" charset="0"/>
                <a:cs typeface="Arial" pitchFamily="34" charset="0"/>
              </a:rPr>
              <a:t>San Miguel Creek </a:t>
            </a:r>
            <a:br>
              <a:rPr lang="en-US" sz="3100" b="1" dirty="0" smtClean="0">
                <a:latin typeface="Arial" pitchFamily="34" charset="0"/>
                <a:cs typeface="Arial" pitchFamily="34" charset="0"/>
              </a:rPr>
            </a:br>
            <a:r>
              <a:rPr lang="en-US" sz="3100" b="1" dirty="0" smtClean="0">
                <a:latin typeface="Arial" pitchFamily="34" charset="0"/>
                <a:cs typeface="Arial" pitchFamily="34" charset="0"/>
              </a:rPr>
              <a:t>Recreational Use Attainability</a:t>
            </a:r>
            <a:br>
              <a:rPr lang="en-US" sz="3100" b="1" dirty="0" smtClean="0">
                <a:latin typeface="Arial" pitchFamily="34" charset="0"/>
                <a:cs typeface="Arial" pitchFamily="34" charset="0"/>
              </a:rPr>
            </a:br>
            <a:r>
              <a:rPr lang="en-US" sz="3100" b="1" dirty="0" smtClean="0">
                <a:latin typeface="Arial" pitchFamily="34" charset="0"/>
                <a:cs typeface="Arial" pitchFamily="34" charset="0"/>
              </a:rPr>
              <a:t>Analysis (RUAA)</a:t>
            </a:r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133600"/>
            <a:ext cx="6858000" cy="3276600"/>
          </a:xfrm>
        </p:spPr>
        <p:txBody>
          <a:bodyPr>
            <a:normAutofit fontScale="85000" lnSpcReduction="20000"/>
          </a:bodyPr>
          <a:lstStyle/>
          <a:p>
            <a:r>
              <a:rPr lang="en-US" sz="4200" b="1" dirty="0" smtClean="0">
                <a:solidFill>
                  <a:schemeClr val="tx1"/>
                </a:solidFill>
              </a:rPr>
              <a:t>Introduction to Water Quality </a:t>
            </a:r>
          </a:p>
          <a:p>
            <a:r>
              <a:rPr lang="en-US" sz="4200" b="1" dirty="0" smtClean="0">
                <a:solidFill>
                  <a:schemeClr val="tx1"/>
                </a:solidFill>
              </a:rPr>
              <a:t>&amp; Data Collection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Rocky Freund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Nueces River Authority – Coastal Bend Division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4/10/2014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Pearsall, Texas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152400" y="152400"/>
          <a:ext cx="1447800" cy="1479550"/>
        </p:xfrm>
        <a:graphic>
          <a:graphicData uri="http://schemas.openxmlformats.org/presentationml/2006/ole">
            <p:oleObj spid="_x0000_s57346" r:id="rId3" imgW="3095238" imgH="3134162" progId="">
              <p:embed/>
            </p:oleObj>
          </a:graphicData>
        </a:graphic>
      </p:graphicFrame>
      <p:pic>
        <p:nvPicPr>
          <p:cNvPr id="5" name="Picture 3" descr="S:\Logos-TSSWCB\logo cl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152400"/>
            <a:ext cx="1792057" cy="1534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858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(2010) Recreational Use Standards in place, a Recreational Use Attainability Analysis (RUAA) must be completed on impaired water bodies to verify the Use.</a:t>
            </a:r>
            <a:endParaRPr lang="en-US" dirty="0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2049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Y:\PROGRAMS\CRP\CRP 2012-2013\CRP pictures\San Miguel Creek - Monthly\December 2011\12983f - 20121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4800" y="304800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What is a  </a:t>
            </a: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Recreational Use Attainability Analysis (RUAA) ?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4038600"/>
            <a:ext cx="8305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Sam Sugarek</a:t>
            </a:r>
          </a:p>
          <a:p>
            <a:pPr algn="ctr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Nueces River Authority - Coastal Bend Division </a:t>
            </a:r>
          </a:p>
          <a:p>
            <a:pPr algn="ctr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Pearsall, Texas </a:t>
            </a:r>
          </a:p>
          <a:p>
            <a:pPr algn="ctr"/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April 10</a:t>
            </a:r>
            <a:r>
              <a:rPr lang="en-US" sz="3200" b="1" baseline="30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th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, 2014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6248400" cy="1143000"/>
          </a:xfrm>
        </p:spPr>
        <p:txBody>
          <a:bodyPr/>
          <a:lstStyle/>
          <a:p>
            <a:r>
              <a:rPr lang="en-US" dirty="0" smtClean="0"/>
              <a:t>What is a RUAA?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RUAA is done to verify the Recreational Use Designation of a </a:t>
            </a:r>
            <a:r>
              <a:rPr lang="en-US" dirty="0" err="1" smtClean="0"/>
              <a:t>waterbody</a:t>
            </a:r>
            <a:r>
              <a:rPr lang="en-US" dirty="0" smtClean="0"/>
              <a:t>.</a:t>
            </a:r>
          </a:p>
          <a:p>
            <a:r>
              <a:rPr lang="en-US" dirty="0" smtClean="0"/>
              <a:t>Determines what type of recreation is occurring (historically and currently) and how often.</a:t>
            </a:r>
          </a:p>
          <a:p>
            <a:r>
              <a:rPr lang="en-US" dirty="0" smtClean="0"/>
              <a:t>Document stream characteristics such as water depth and width as well as photographs</a:t>
            </a:r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61442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Survey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Survey Sites</a:t>
            </a:r>
          </a:p>
          <a:p>
            <a:pPr lvl="1"/>
            <a:r>
              <a:rPr lang="en-US" dirty="0" smtClean="0"/>
              <a:t>3 Sites for every 5 miles of stream</a:t>
            </a:r>
          </a:p>
          <a:p>
            <a:pPr lvl="1"/>
            <a:r>
              <a:rPr lang="en-US" dirty="0" smtClean="0"/>
              <a:t>Stream Surveys are to be conducted during hot weather and normal stream flow levels when people are most likely to be using the water body.</a:t>
            </a:r>
          </a:p>
          <a:p>
            <a:pPr lvl="1"/>
            <a:r>
              <a:rPr lang="en-US" dirty="0" smtClean="0"/>
              <a:t>2 Stream surveys conducted at each site </a:t>
            </a:r>
          </a:p>
          <a:p>
            <a:pPr lvl="1"/>
            <a:endParaRPr lang="en-US" dirty="0" smtClean="0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4098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Surveys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100" u="sng" dirty="0" smtClean="0"/>
              <a:t>Conducting Field Surveys on </a:t>
            </a:r>
            <a:r>
              <a:rPr lang="en-US" sz="3100" u="sng" dirty="0" err="1" smtClean="0"/>
              <a:t>Wadeable</a:t>
            </a:r>
            <a:r>
              <a:rPr lang="en-US" sz="3100" u="sng" dirty="0" smtClean="0"/>
              <a:t> Streams</a:t>
            </a:r>
            <a:endParaRPr lang="en-US" sz="2800" dirty="0" smtClean="0"/>
          </a:p>
          <a:p>
            <a:pPr>
              <a:buNone/>
            </a:pPr>
            <a:r>
              <a:rPr lang="en-US" dirty="0" smtClean="0"/>
              <a:t>	-</a:t>
            </a:r>
            <a:r>
              <a:rPr lang="en-US" b="1" dirty="0" smtClean="0"/>
              <a:t>Thalweg</a:t>
            </a:r>
            <a:r>
              <a:rPr lang="en-US" dirty="0" smtClean="0"/>
              <a:t> </a:t>
            </a:r>
            <a:r>
              <a:rPr lang="en-US" sz="3100" b="1" dirty="0" smtClean="0"/>
              <a:t>Depth and Width Measurements </a:t>
            </a:r>
            <a:r>
              <a:rPr lang="en-US" sz="2800" dirty="0" smtClean="0"/>
              <a:t>(every 30 meters up to 300 meters)</a:t>
            </a:r>
            <a:endParaRPr lang="en-US" sz="3100" b="1" dirty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sz="3100" b="1" dirty="0" smtClean="0"/>
              <a:t>Photographs</a:t>
            </a:r>
            <a:r>
              <a:rPr lang="en-US" dirty="0" smtClean="0"/>
              <a:t> </a:t>
            </a:r>
            <a:r>
              <a:rPr lang="en-US" sz="2800" dirty="0" smtClean="0"/>
              <a:t>(at 0, 150 and 300 meters facing upstream, downstream, left </a:t>
            </a:r>
            <a:r>
              <a:rPr lang="en-US" sz="2800" dirty="0"/>
              <a:t>b</a:t>
            </a:r>
            <a:r>
              <a:rPr lang="en-US" sz="2800" dirty="0" smtClean="0"/>
              <a:t>ank and right </a:t>
            </a:r>
            <a:r>
              <a:rPr lang="en-US" sz="2800" dirty="0"/>
              <a:t>b</a:t>
            </a:r>
            <a:r>
              <a:rPr lang="en-US" sz="2800" dirty="0" smtClean="0"/>
              <a:t>ank…)</a:t>
            </a:r>
          </a:p>
          <a:p>
            <a:pPr>
              <a:buNone/>
            </a:pPr>
            <a:r>
              <a:rPr lang="en-US" sz="2800" dirty="0"/>
              <a:t>	</a:t>
            </a:r>
            <a:r>
              <a:rPr lang="en-US" sz="2800" dirty="0" smtClean="0"/>
              <a:t>-</a:t>
            </a:r>
            <a:r>
              <a:rPr lang="en-US" sz="3100" b="1" dirty="0" smtClean="0"/>
              <a:t>Field Data Sheets </a:t>
            </a:r>
            <a:r>
              <a:rPr lang="en-US" sz="2800" dirty="0" smtClean="0"/>
              <a:t>(describes the general conditions of the water body)</a:t>
            </a:r>
            <a:endParaRPr lang="en-US" sz="3100" b="1" dirty="0" smtClean="0"/>
          </a:p>
          <a:p>
            <a:pPr>
              <a:buNone/>
            </a:pPr>
            <a:r>
              <a:rPr lang="en-US" sz="2800" dirty="0"/>
              <a:t>	</a:t>
            </a:r>
            <a:r>
              <a:rPr lang="en-US" sz="2800" dirty="0" smtClean="0"/>
              <a:t>-</a:t>
            </a:r>
            <a:r>
              <a:rPr lang="en-US" sz="3100" b="1" dirty="0" smtClean="0"/>
              <a:t>Interview forms</a:t>
            </a:r>
            <a:endParaRPr lang="en-US" b="1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1447800" cy="1480104"/>
        </p:xfrm>
        <a:graphic>
          <a:graphicData uri="http://schemas.openxmlformats.org/presentationml/2006/ole">
            <p:oleObj spid="_x0000_s5122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24400"/>
            <a:ext cx="4040188" cy="487362"/>
          </a:xfrm>
        </p:spPr>
        <p:txBody>
          <a:bodyPr/>
          <a:lstStyle/>
          <a:p>
            <a:pPr algn="ctr"/>
            <a:r>
              <a:rPr lang="en-US" dirty="0" smtClean="0"/>
              <a:t>Downstream 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5257800"/>
            <a:ext cx="4041775" cy="4873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Upstream View</a:t>
            </a:r>
            <a:endParaRPr lang="en-US" dirty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6146" r:id="rId3" imgW="3095238" imgH="3134162" progId="">
              <p:embed/>
            </p:oleObj>
          </a:graphicData>
        </a:graphic>
      </p:graphicFrame>
      <p:pic>
        <p:nvPicPr>
          <p:cNvPr id="6148" name="Picture 4" descr="Y:\PROGRAMS\AC RUAA\pictures\May 30-31, 2010\Site #1 Downstrea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676400"/>
            <a:ext cx="4040188" cy="303014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6150" name="Picture 6" descr="Y:\PROGRAMS\AC RUAA\pictures\May 30-31, 2010\Site #1 Upstream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2209800"/>
            <a:ext cx="4041775" cy="303133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5334000"/>
            <a:ext cx="4040188" cy="4873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Left bank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6800" y="4800600"/>
            <a:ext cx="4117975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Right bank</a:t>
            </a:r>
            <a:endParaRPr lang="en-US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1447800" cy="1480104"/>
        </p:xfrm>
        <a:graphic>
          <a:graphicData uri="http://schemas.openxmlformats.org/presentationml/2006/ole">
            <p:oleObj spid="_x0000_s7170" r:id="rId3" imgW="3095238" imgH="3134162" progId="">
              <p:embed/>
            </p:oleObj>
          </a:graphicData>
        </a:graphic>
      </p:graphicFrame>
      <p:pic>
        <p:nvPicPr>
          <p:cNvPr id="3076" name="Picture 4" descr="Y:\PROGRAMS\AC RUAA\pictures\Sites 10-15 (11-29-11)\16444 downstream  300m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676400"/>
            <a:ext cx="4064000" cy="3048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3077" name="Picture 5" descr="Y:\PROGRAMS\AC RUAA\pictures\May 30-31, 2010\Site #13 downstrea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362200"/>
            <a:ext cx="4040188" cy="303014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800600"/>
            <a:ext cx="4040188" cy="6397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Evidence of Fishing (Secondary Contact Recreation)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6800" y="5105400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Access points – unpaved road to stream</a:t>
            </a:r>
            <a:endParaRPr lang="en-US" dirty="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8194" r:id="rId3" imgW="3095238" imgH="3134162" progId="">
              <p:embed/>
            </p:oleObj>
          </a:graphicData>
        </a:graphic>
      </p:graphicFrame>
      <p:pic>
        <p:nvPicPr>
          <p:cNvPr id="4100" name="Picture 4" descr="Y:\PROGRAMS\AC RUAA\pictures\May 30-31, 2010\Site #1 evidence of fishing, fire rin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600200"/>
            <a:ext cx="4040188" cy="30301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01" name="Picture 5" descr="Y:\PROGRAMS\AC RUAA\pictures\May 30-31, 2010\Site #3 unpaved access road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981200"/>
            <a:ext cx="4041775" cy="3031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648200"/>
            <a:ext cx="4040188" cy="639762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Primary Contact Recreation (Wading by Children)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5257800"/>
            <a:ext cx="4041775" cy="334962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Secondary Contact Recreation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Y:\PROGRAMS\AC RUAA\pictures\May 30-31, 2010\Site #10 fishing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33600"/>
            <a:ext cx="4041775" cy="303133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9218" r:id="rId4" imgW="3095238" imgH="3134162" progId="">
              <p:embed/>
            </p:oleObj>
          </a:graphicData>
        </a:graphic>
      </p:graphicFrame>
      <p:pic>
        <p:nvPicPr>
          <p:cNvPr id="9" name="Content Placeholder 8" descr="dscn1233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381000" y="1676400"/>
            <a:ext cx="3886200" cy="2946559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0" y="5257800"/>
            <a:ext cx="4040188" cy="487362"/>
          </a:xfrm>
        </p:spPr>
        <p:txBody>
          <a:bodyPr>
            <a:normAutofit/>
          </a:bodyPr>
          <a:lstStyle/>
          <a:p>
            <a:r>
              <a:rPr lang="en-US" dirty="0" smtClean="0"/>
              <a:t>Limited Access</a:t>
            </a:r>
            <a:endParaRPr lang="en-US" dirty="0"/>
          </a:p>
        </p:txBody>
      </p:sp>
      <p:pic>
        <p:nvPicPr>
          <p:cNvPr id="7170" name="Picture 2" descr="Y:\PROGRAMS\AC RUAA\pictures\April 23-24, 2011\Site #23 private road signag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60178"/>
            <a:ext cx="4041775" cy="303133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7173" name="Picture 5" descr="Y:\PROGRAMS\AC RUAA\pictures\April 23-24, 2011\Site #2 private property signag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057400"/>
            <a:ext cx="4040188" cy="303014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graphicFrame>
        <p:nvGraphicFramePr>
          <p:cNvPr id="7174" name="Object 6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10242" r:id="rId5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858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Clean Water Act (1972) </a:t>
            </a:r>
            <a:r>
              <a:rPr lang="en-US" dirty="0" smtClean="0"/>
              <a:t>– “requires all states to adopt water quality standards for surface water”.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Water Quality Standard (WQS) </a:t>
            </a:r>
            <a:r>
              <a:rPr lang="en-US" dirty="0" smtClean="0"/>
              <a:t>consists of  designated </a:t>
            </a:r>
            <a:r>
              <a:rPr lang="en-US" b="1" dirty="0" smtClean="0"/>
              <a:t>Use(s) </a:t>
            </a:r>
            <a:r>
              <a:rPr lang="en-US" dirty="0" smtClean="0"/>
              <a:t>and the water quality criteria to protect the </a:t>
            </a:r>
            <a:r>
              <a:rPr lang="en-US" b="1" dirty="0" smtClean="0"/>
              <a:t>Use(s) </a:t>
            </a:r>
            <a:r>
              <a:rPr lang="en-US" dirty="0" smtClean="0"/>
              <a:t>of that particular water body.</a:t>
            </a:r>
          </a:p>
        </p:txBody>
      </p:sp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33798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Needed Assistance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Cooperating </a:t>
            </a:r>
            <a:r>
              <a:rPr lang="en-US" dirty="0"/>
              <a:t>Landowners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Landowner cooperation for survey sites on San Miguel Creek.</a:t>
            </a:r>
          </a:p>
          <a:p>
            <a:r>
              <a:rPr lang="en-US" dirty="0" smtClean="0"/>
              <a:t>13 </a:t>
            </a:r>
            <a:r>
              <a:rPr lang="en-US" dirty="0" smtClean="0"/>
              <a:t>potential sites have been identified out of 39 needed (Mainly at bridge crossings so far).</a:t>
            </a:r>
          </a:p>
          <a:p>
            <a:r>
              <a:rPr lang="en-US" dirty="0" smtClean="0"/>
              <a:t>Commitment to allow access for 2 field surveys in Summer 2014.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11266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 descr="Y:\PROGRAMS\San Miguel Creek RUAA\ReducedSanMiguelStreetCrossin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7888" y="0"/>
            <a:ext cx="56473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09800" y="304798"/>
          <a:ext cx="4876800" cy="6248403"/>
        </p:xfrm>
        <a:graphic>
          <a:graphicData uri="http://schemas.openxmlformats.org/drawingml/2006/table">
            <a:tbl>
              <a:tblPr/>
              <a:tblGrid>
                <a:gridCol w="1447800"/>
                <a:gridCol w="3429000"/>
              </a:tblGrid>
              <a:tr h="8283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Stream Crossing 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Description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FM 3445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SH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1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CR 3430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FM 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1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CR 3871 (Hindes Road)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I-85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1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FM 3314 (Goldfinch Road)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FM 140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1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CR 2500 (</a:t>
                      </a:r>
                      <a:r>
                        <a:rPr lang="en-US" sz="1800" dirty="0" smtClean="0">
                          <a:latin typeface="Calibri"/>
                          <a:ea typeface="Calibri"/>
                          <a:cs typeface="Times New Roman"/>
                        </a:rPr>
                        <a:t>Sadler Road)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Peck </a:t>
                      </a:r>
                      <a:r>
                        <a:rPr lang="en-US" sz="1800" dirty="0" smtClean="0">
                          <a:latin typeface="Calibri"/>
                          <a:ea typeface="Calibri"/>
                          <a:cs typeface="Times New Roman"/>
                        </a:rPr>
                        <a:t>Bush</a:t>
                      </a:r>
                      <a:r>
                        <a:rPr lang="en-US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smtClean="0">
                          <a:latin typeface="Calibri"/>
                          <a:ea typeface="Calibri"/>
                          <a:cs typeface="Times New Roman"/>
                        </a:rPr>
                        <a:t>Road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1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Beidigger Road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San Miguel Road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FM 462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100" dirty="0" smtClean="0"/>
              <a:t>Survey Site Finalization</a:t>
            </a:r>
          </a:p>
          <a:p>
            <a:r>
              <a:rPr lang="en-US" sz="3100" dirty="0" smtClean="0"/>
              <a:t>1</a:t>
            </a:r>
            <a:r>
              <a:rPr lang="en-US" sz="3100" baseline="30000" dirty="0" smtClean="0"/>
              <a:t>st</a:t>
            </a:r>
            <a:r>
              <a:rPr lang="en-US" sz="3100" dirty="0" smtClean="0"/>
              <a:t> Field Survey – June 2014</a:t>
            </a:r>
          </a:p>
          <a:p>
            <a:r>
              <a:rPr lang="en-US" sz="3100" dirty="0" smtClean="0"/>
              <a:t>2</a:t>
            </a:r>
            <a:r>
              <a:rPr lang="en-US" sz="3100" baseline="30000" dirty="0" smtClean="0"/>
              <a:t>nd</a:t>
            </a:r>
            <a:r>
              <a:rPr lang="en-US" sz="3100" dirty="0" smtClean="0"/>
              <a:t> Public </a:t>
            </a:r>
            <a:r>
              <a:rPr lang="en-US" sz="3100" dirty="0" smtClean="0"/>
              <a:t>Meeting – July 2014</a:t>
            </a:r>
          </a:p>
          <a:p>
            <a:r>
              <a:rPr lang="en-US" sz="3100" dirty="0" smtClean="0"/>
              <a:t>2</a:t>
            </a:r>
            <a:r>
              <a:rPr lang="en-US" sz="3100" baseline="30000" dirty="0" smtClean="0"/>
              <a:t>nd</a:t>
            </a:r>
            <a:r>
              <a:rPr lang="en-US" sz="3100" dirty="0" smtClean="0"/>
              <a:t> Field Survey – August 2014</a:t>
            </a:r>
          </a:p>
          <a:p>
            <a:r>
              <a:rPr lang="en-US" sz="3100" dirty="0" smtClean="0"/>
              <a:t>3</a:t>
            </a:r>
            <a:r>
              <a:rPr lang="en-US" sz="3100" baseline="30000" dirty="0" smtClean="0"/>
              <a:t>rd</a:t>
            </a:r>
            <a:r>
              <a:rPr lang="en-US" sz="3100" dirty="0" smtClean="0"/>
              <a:t> Public Meeting – September 2014</a:t>
            </a:r>
          </a:p>
          <a:p>
            <a:r>
              <a:rPr lang="en-US" sz="3100" dirty="0" smtClean="0"/>
              <a:t>Final Report</a:t>
            </a:r>
          </a:p>
          <a:p>
            <a:r>
              <a:rPr lang="en-US" sz="3100" dirty="0" smtClean="0"/>
              <a:t>Comment Period</a:t>
            </a:r>
          </a:p>
          <a:p>
            <a:r>
              <a:rPr lang="en-US" dirty="0" smtClean="0"/>
              <a:t>Project Ends October 31, 2015</a:t>
            </a:r>
            <a:endParaRPr 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18434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7160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Arial" pitchFamily="34" charset="0"/>
                <a:cs typeface="Arial" pitchFamily="34" charset="0"/>
              </a:rPr>
              <a:t>please visit the following website:</a:t>
            </a:r>
          </a:p>
          <a:p>
            <a:pPr algn="ctr"/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dirty="0" smtClean="0">
                <a:latin typeface="Arial" pitchFamily="34" charset="0"/>
                <a:cs typeface="Arial" pitchFamily="34" charset="0"/>
                <a:hlinkClick r:id="rId3"/>
              </a:rPr>
              <a:t>http://www.nueces-ra.org/SMC/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0"/>
            <a:ext cx="8229600" cy="4876800"/>
          </a:xfrm>
        </p:spPr>
        <p:txBody>
          <a:bodyPr numCol="2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2000" dirty="0" smtClean="0"/>
              <a:t>	Wes Gibson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Texas State Soil and Water Conservation Board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hlinkClick r:id="rId3"/>
              </a:rPr>
              <a:t>wgibson@tsswcb.texas.gov</a:t>
            </a:r>
            <a:endParaRPr lang="en-US" sz="2000" dirty="0" smtClean="0"/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(254) 773-2250 ext. 240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Rocky Freund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Nueces River Authority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hlinkClick r:id="rId4"/>
              </a:rPr>
              <a:t>rfreund@nueces-ra.org</a:t>
            </a:r>
            <a:endParaRPr lang="en-US" sz="2000" dirty="0" smtClean="0"/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(361) 653-2110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Sam Sugarek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/>
              <a:t>	</a:t>
            </a:r>
            <a:r>
              <a:rPr lang="en-US" sz="2000" dirty="0" smtClean="0"/>
              <a:t>Nueces River Authority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/>
              <a:t>	</a:t>
            </a:r>
            <a:r>
              <a:rPr lang="en-US" sz="2000" dirty="0" smtClean="0">
                <a:hlinkClick r:id="rId5"/>
              </a:rPr>
              <a:t>ssugarek@nueces-ra.org</a:t>
            </a:r>
            <a:endParaRPr lang="en-US" sz="2000" dirty="0" smtClean="0"/>
          </a:p>
          <a:p>
            <a:pPr>
              <a:spcBef>
                <a:spcPts val="0"/>
              </a:spcBef>
              <a:buNone/>
            </a:pPr>
            <a:r>
              <a:rPr lang="en-US" sz="2000" dirty="0"/>
              <a:t>	</a:t>
            </a:r>
            <a:r>
              <a:rPr lang="en-US" sz="2000" dirty="0" smtClean="0"/>
              <a:t>(361) 653-2110</a:t>
            </a:r>
          </a:p>
          <a:p>
            <a:pPr>
              <a:spcBef>
                <a:spcPts val="0"/>
              </a:spcBef>
              <a:buNone/>
            </a:pPr>
            <a:endParaRPr lang="en-US" sz="1400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7315200" y="152400"/>
          <a:ext cx="1676400" cy="1713163"/>
        </p:xfrm>
        <a:graphic>
          <a:graphicData uri="http://schemas.openxmlformats.org/presentationml/2006/ole">
            <p:oleObj spid="_x0000_s19458" r:id="rId6" imgW="3095238" imgH="3134162" progId="">
              <p:embed/>
            </p:oleObj>
          </a:graphicData>
        </a:graphic>
      </p:graphicFrame>
      <p:pic>
        <p:nvPicPr>
          <p:cNvPr id="5" name="Picture 3" descr="S:\Logos-TSSWCB\logo cl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152400"/>
            <a:ext cx="1905000" cy="1630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7818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US" dirty="0" smtClean="0"/>
              <a:t>All </a:t>
            </a:r>
            <a:r>
              <a:rPr lang="en-US" b="1" dirty="0" smtClean="0"/>
              <a:t>classified</a:t>
            </a:r>
            <a:r>
              <a:rPr lang="en-US" dirty="0" smtClean="0"/>
              <a:t> water bodies have a </a:t>
            </a:r>
            <a:r>
              <a:rPr lang="en-US" b="1" dirty="0" smtClean="0"/>
              <a:t>USE</a:t>
            </a:r>
            <a:r>
              <a:rPr lang="en-US" dirty="0" smtClean="0"/>
              <a:t> associated with them.</a:t>
            </a:r>
          </a:p>
          <a:p>
            <a:pPr>
              <a:buNone/>
            </a:pPr>
            <a:r>
              <a:rPr lang="en-US" dirty="0" smtClean="0"/>
              <a:t>  - </a:t>
            </a:r>
            <a:r>
              <a:rPr lang="en-US" b="1" dirty="0" smtClean="0"/>
              <a:t>General Use </a:t>
            </a:r>
            <a:r>
              <a:rPr lang="en-US" dirty="0" smtClean="0"/>
              <a:t>(based on temp, pH, nutrients, minerals)</a:t>
            </a:r>
          </a:p>
          <a:p>
            <a:pPr>
              <a:buNone/>
            </a:pPr>
            <a:r>
              <a:rPr lang="en-US" dirty="0" smtClean="0"/>
              <a:t>  - </a:t>
            </a:r>
            <a:r>
              <a:rPr lang="en-US" b="1" dirty="0" smtClean="0"/>
              <a:t>Aquatic Life Use </a:t>
            </a:r>
            <a:r>
              <a:rPr lang="en-US" dirty="0" smtClean="0"/>
              <a:t>(based on dissolved oxygen)</a:t>
            </a:r>
          </a:p>
          <a:p>
            <a:pPr>
              <a:buNone/>
            </a:pPr>
            <a:r>
              <a:rPr lang="en-US" dirty="0" smtClean="0"/>
              <a:t>  - </a:t>
            </a:r>
            <a:r>
              <a:rPr lang="en-US" b="1" dirty="0" smtClean="0"/>
              <a:t>Recreational Use </a:t>
            </a:r>
            <a:r>
              <a:rPr lang="en-US" dirty="0" smtClean="0"/>
              <a:t>(based on bacteria)</a:t>
            </a:r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32769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858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TCEQ oversees routine water quality monitoring throughout the state through the Texas Clean Rivers Program (CRP) and Surface Water Quality Monitoring (SWQM).</a:t>
            </a:r>
          </a:p>
          <a:p>
            <a:endParaRPr lang="en-US" dirty="0" smtClean="0"/>
          </a:p>
          <a:p>
            <a:r>
              <a:rPr lang="en-US" dirty="0" smtClean="0"/>
              <a:t>TCEQ staff, river authorities, and contractors perform water quality monitoring on a quarterly basis following SWQM monitoring protocol under a quality assured project plan (QAPP).</a:t>
            </a:r>
          </a:p>
          <a:p>
            <a:endParaRPr lang="en-US" dirty="0" smtClean="0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31745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858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Laboratories that run the analysis must receive certification (NELAP).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Monitoring Data goes into a database known as Surface Water Quality Monitoring Information System (SWQMIS).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30721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858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bodies that do not meet the Use standards go on a list known as the Texas Integrated Report (IR) and 303(d) List.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TCEQ updates the IR every two years with 7-10 years worth of data.</a:t>
            </a:r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29697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7818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San Miguel Creek was listed as impaired on the Texas Integrated Report and 303(d) List beginning in 2006.</a:t>
            </a:r>
          </a:p>
          <a:p>
            <a:r>
              <a:rPr lang="en-US" dirty="0" smtClean="0"/>
              <a:t>The 2012 IR  identified the geometric mean to be 131, the standard is 126 </a:t>
            </a:r>
            <a:r>
              <a:rPr lang="en-US" dirty="0" err="1" smtClean="0"/>
              <a:t>cfu</a:t>
            </a:r>
            <a:r>
              <a:rPr lang="en-US" dirty="0" smtClean="0"/>
              <a:t>/100mL.</a:t>
            </a:r>
          </a:p>
          <a:p>
            <a:r>
              <a:rPr lang="en-US" dirty="0" smtClean="0"/>
              <a:t>Impaired water bodies listed on the 303(d) List </a:t>
            </a:r>
            <a:r>
              <a:rPr lang="en-US" b="1" dirty="0" smtClean="0"/>
              <a:t>must</a:t>
            </a:r>
            <a:r>
              <a:rPr lang="en-US" dirty="0" smtClean="0"/>
              <a:t> be addressed by the State.</a:t>
            </a:r>
          </a:p>
          <a:p>
            <a:endParaRPr lang="en-US" dirty="0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28673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8580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Old </a:t>
            </a:r>
            <a:r>
              <a:rPr lang="en-US" b="1" dirty="0" smtClean="0"/>
              <a:t>Recreational Use Designations</a:t>
            </a:r>
            <a:r>
              <a:rPr lang="en-US" dirty="0" smtClean="0"/>
              <a:t> </a:t>
            </a:r>
            <a:r>
              <a:rPr lang="en-US" b="1" dirty="0" smtClean="0"/>
              <a:t>E. coli  (Freshwater)</a:t>
            </a:r>
            <a:r>
              <a:rPr lang="en-US" dirty="0" smtClean="0"/>
              <a:t> </a:t>
            </a:r>
            <a:r>
              <a:rPr lang="en-US" b="1" dirty="0" smtClean="0"/>
              <a:t>cfu/100 mL</a:t>
            </a:r>
            <a:r>
              <a:rPr lang="en-US" dirty="0" smtClean="0"/>
              <a:t> </a:t>
            </a:r>
          </a:p>
          <a:p>
            <a:r>
              <a:rPr lang="en-US" dirty="0" smtClean="0"/>
              <a:t>Non Contact Recreation (NC)   (Ship Channels only)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Primary Contact Recreation (PCR)   </a:t>
            </a:r>
            <a:r>
              <a:rPr lang="en-US" b="1" dirty="0" smtClean="0"/>
              <a:t>126</a:t>
            </a:r>
            <a:r>
              <a:rPr lang="en-US" dirty="0" smtClean="0"/>
              <a:t> </a:t>
            </a:r>
            <a:r>
              <a:rPr lang="en-US" b="1" dirty="0" smtClean="0"/>
              <a:t>cfu/100 mL</a:t>
            </a:r>
          </a:p>
          <a:p>
            <a:r>
              <a:rPr lang="en-US" dirty="0" smtClean="0"/>
              <a:t>San Miguel Creek has the same water quality standards as tubing rivers (San Marcos, Guadalupe, Comal, Upper Frio, Upper Nueces).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27649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6858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Water Quality and Data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(2010) </a:t>
            </a:r>
            <a:r>
              <a:rPr lang="en-US" b="1" dirty="0" smtClean="0"/>
              <a:t>Recreational Use Designations</a:t>
            </a:r>
            <a:r>
              <a:rPr lang="en-US" dirty="0" smtClean="0"/>
              <a:t> </a:t>
            </a:r>
            <a:r>
              <a:rPr lang="en-US" b="1" dirty="0" smtClean="0"/>
              <a:t>E. coli  (Freshwater)</a:t>
            </a:r>
            <a:r>
              <a:rPr lang="en-US" dirty="0" smtClean="0"/>
              <a:t> </a:t>
            </a:r>
            <a:r>
              <a:rPr lang="en-US" b="1" dirty="0" smtClean="0"/>
              <a:t>cfu/100 mL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Primary Contact Recreation (PCR)   </a:t>
            </a:r>
            <a:r>
              <a:rPr lang="en-US" b="1" dirty="0" smtClean="0"/>
              <a:t>126</a:t>
            </a:r>
            <a:r>
              <a:rPr lang="en-US" dirty="0" smtClean="0"/>
              <a:t> cfu/100 mL</a:t>
            </a:r>
          </a:p>
          <a:p>
            <a:r>
              <a:rPr lang="en-US" dirty="0" smtClean="0"/>
              <a:t>Secondary Contact 1 (SCR1)             </a:t>
            </a:r>
            <a:r>
              <a:rPr lang="en-US" b="1" dirty="0" smtClean="0"/>
              <a:t>630</a:t>
            </a:r>
            <a:r>
              <a:rPr lang="en-US" dirty="0" smtClean="0"/>
              <a:t> cfu/100 mL</a:t>
            </a:r>
          </a:p>
          <a:p>
            <a:r>
              <a:rPr lang="en-US" dirty="0" smtClean="0"/>
              <a:t>Secondary Contact 2 (SCR2)           </a:t>
            </a:r>
            <a:r>
              <a:rPr lang="en-US" b="1" dirty="0" smtClean="0"/>
              <a:t>1030</a:t>
            </a:r>
            <a:r>
              <a:rPr lang="en-US" dirty="0" smtClean="0"/>
              <a:t> cfu/100 mL</a:t>
            </a:r>
          </a:p>
          <a:p>
            <a:r>
              <a:rPr lang="en-US" dirty="0" smtClean="0"/>
              <a:t>Noncontact Recreation (NCR)        </a:t>
            </a:r>
            <a:r>
              <a:rPr lang="en-US" b="1" dirty="0" smtClean="0"/>
              <a:t>2060</a:t>
            </a:r>
            <a:r>
              <a:rPr lang="en-US" dirty="0" smtClean="0"/>
              <a:t> cfu/100 mL</a:t>
            </a:r>
            <a:endParaRPr lang="en-US" dirty="0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0" y="0"/>
          <a:ext cx="1447800" cy="1479550"/>
        </p:xfrm>
        <a:graphic>
          <a:graphicData uri="http://schemas.openxmlformats.org/presentationml/2006/ole">
            <p:oleObj spid="_x0000_s3073" r:id="rId3" imgW="3095238" imgH="3134162" progId="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</TotalTime>
  <Words>816</Words>
  <Application>Microsoft Office PowerPoint</Application>
  <PresentationFormat>On-screen Show (4:3)</PresentationFormat>
  <Paragraphs>155</Paragraphs>
  <Slides>25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San Miguel Creek  Recreational Use Attainability Analysis (RUAA) </vt:lpstr>
      <vt:lpstr>Water Quality and Data Collection</vt:lpstr>
      <vt:lpstr>Water Quality and Data Collection</vt:lpstr>
      <vt:lpstr>Water Quality and Data Collection</vt:lpstr>
      <vt:lpstr>Water Quality and Data Collection</vt:lpstr>
      <vt:lpstr>Water Quality and Data Collection</vt:lpstr>
      <vt:lpstr>Water Quality and Data Collection</vt:lpstr>
      <vt:lpstr>Water Quality and Data Collection</vt:lpstr>
      <vt:lpstr>Water Quality and Data Collection</vt:lpstr>
      <vt:lpstr>Water Quality and Data Collection</vt:lpstr>
      <vt:lpstr>Slide 11</vt:lpstr>
      <vt:lpstr>What is a RUAA?</vt:lpstr>
      <vt:lpstr>Field Survey Sites</vt:lpstr>
      <vt:lpstr>Field Surveys</vt:lpstr>
      <vt:lpstr>Photograph Examples</vt:lpstr>
      <vt:lpstr>Photograph Examples</vt:lpstr>
      <vt:lpstr>Photograph Examples</vt:lpstr>
      <vt:lpstr>Photograph Examples</vt:lpstr>
      <vt:lpstr>Photograph Examples</vt:lpstr>
      <vt:lpstr>Needed Assistance from  Cooperating Landowners</vt:lpstr>
      <vt:lpstr>Slide 21</vt:lpstr>
      <vt:lpstr>Slide 22</vt:lpstr>
      <vt:lpstr>Next Steps</vt:lpstr>
      <vt:lpstr>Slide 24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 Sugarek</dc:creator>
  <cp:lastModifiedBy>Sam Sugarek</cp:lastModifiedBy>
  <cp:revision>159</cp:revision>
  <dcterms:created xsi:type="dcterms:W3CDTF">2014-03-13T16:55:08Z</dcterms:created>
  <dcterms:modified xsi:type="dcterms:W3CDTF">2014-04-09T20:10:02Z</dcterms:modified>
</cp:coreProperties>
</file>